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6DEA-DFF8-4555-BB1C-4E2BE5776FF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1FB49-A844-4F95-810A-2EE544C7D43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6DEA-DFF8-4555-BB1C-4E2BE5776FF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1FB49-A844-4F95-810A-2EE544C7D4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6DEA-DFF8-4555-BB1C-4E2BE5776FF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1FB49-A844-4F95-810A-2EE544C7D4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6DEA-DFF8-4555-BB1C-4E2BE5776FF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1FB49-A844-4F95-810A-2EE544C7D4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6DEA-DFF8-4555-BB1C-4E2BE5776FF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1FB49-A844-4F95-810A-2EE544C7D43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6DEA-DFF8-4555-BB1C-4E2BE5776FF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1FB49-A844-4F95-810A-2EE544C7D4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6DEA-DFF8-4555-BB1C-4E2BE5776FF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1FB49-A844-4F95-810A-2EE544C7D432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6DEA-DFF8-4555-BB1C-4E2BE5776FF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1FB49-A844-4F95-810A-2EE544C7D4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6DEA-DFF8-4555-BB1C-4E2BE5776FF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1FB49-A844-4F95-810A-2EE544C7D4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6DEA-DFF8-4555-BB1C-4E2BE5776FF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1FB49-A844-4F95-810A-2EE544C7D43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6DEA-DFF8-4555-BB1C-4E2BE5776FF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1FB49-A844-4F95-810A-2EE544C7D4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8616DEA-DFF8-4555-BB1C-4E2BE5776FF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4F1FB49-A844-4F95-810A-2EE544C7D43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>DIGITAL ELECTRONICS-UNIT-2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>
                <a:solidFill>
                  <a:srgbClr val="002060"/>
                </a:solidFill>
              </a:rPr>
              <a:t>Simplification of Boolean Equations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R THILAK KUMAR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94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3-variable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                                                     AB    C 0     1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A   BC 00      01        1 1     10                   </a:t>
            </a:r>
            <a:endParaRPr lang="en-US" sz="1100" dirty="0" smtClean="0"/>
          </a:p>
          <a:p>
            <a:pPr marL="0" indent="0">
              <a:buNone/>
            </a:pPr>
            <a:r>
              <a:rPr lang="en-US" dirty="0" smtClean="0"/>
              <a:t>  							00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0						01  </a:t>
            </a:r>
          </a:p>
          <a:p>
            <a:pPr marL="0" indent="0">
              <a:buNone/>
            </a:pPr>
            <a:r>
              <a:rPr lang="en-US" dirty="0" smtClean="0"/>
              <a:t>             1 						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                        11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						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 10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057400" y="2971800"/>
            <a:ext cx="3581400" cy="1447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stCxn id="7" idx="1"/>
            <a:endCxn id="7" idx="3"/>
          </p:cNvCxnSpPr>
          <p:nvPr/>
        </p:nvCxnSpPr>
        <p:spPr>
          <a:xfrm>
            <a:off x="2057400" y="3695700"/>
            <a:ext cx="358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7" idx="0"/>
            <a:endCxn id="7" idx="2"/>
          </p:cNvCxnSpPr>
          <p:nvPr/>
        </p:nvCxnSpPr>
        <p:spPr>
          <a:xfrm>
            <a:off x="3848100" y="2971800"/>
            <a:ext cx="0" cy="1447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895600" y="2971800"/>
            <a:ext cx="0" cy="1447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724400" y="2971800"/>
            <a:ext cx="0" cy="1447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1524000" y="2514600"/>
            <a:ext cx="5334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7391400" y="2514600"/>
            <a:ext cx="1066800" cy="32004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>
            <a:stCxn id="20" idx="0"/>
          </p:cNvCxnSpPr>
          <p:nvPr/>
        </p:nvCxnSpPr>
        <p:spPr>
          <a:xfrm>
            <a:off x="7924800" y="2514600"/>
            <a:ext cx="0" cy="3352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20" idx="1"/>
            <a:endCxn id="20" idx="3"/>
          </p:cNvCxnSpPr>
          <p:nvPr/>
        </p:nvCxnSpPr>
        <p:spPr>
          <a:xfrm>
            <a:off x="7391400" y="4114800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391400" y="3276600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391400" y="4876800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 flipV="1">
            <a:off x="7010400" y="2133600"/>
            <a:ext cx="3810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796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4-variable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274320" lvl="1" indent="0">
              <a:buNone/>
            </a:pPr>
            <a:r>
              <a:rPr lang="en-US" dirty="0" smtClean="0"/>
              <a:t>                     CD               </a:t>
            </a:r>
          </a:p>
          <a:p>
            <a:pPr marL="27432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AB	     </a:t>
            </a:r>
            <a:r>
              <a:rPr lang="en-US" sz="2000" dirty="0" smtClean="0"/>
              <a:t>00         01      11        10</a:t>
            </a:r>
          </a:p>
          <a:p>
            <a:pPr marL="274320" lvl="1" indent="0">
              <a:buNone/>
            </a:pPr>
            <a:r>
              <a:rPr lang="en-US" dirty="0" smtClean="0"/>
              <a:t>                     00</a:t>
            </a:r>
          </a:p>
          <a:p>
            <a:pPr marL="274320" lvl="1" indent="0">
              <a:buNone/>
            </a:pPr>
            <a:endParaRPr lang="en-US" dirty="0"/>
          </a:p>
          <a:p>
            <a:pPr marL="274320" lvl="1" indent="0">
              <a:buNone/>
            </a:pPr>
            <a:r>
              <a:rPr lang="en-US" dirty="0" smtClean="0"/>
              <a:t>                     01</a:t>
            </a:r>
          </a:p>
          <a:p>
            <a:pPr marL="274320" lvl="1" indent="0">
              <a:buNone/>
            </a:pPr>
            <a:endParaRPr lang="en-US" dirty="0"/>
          </a:p>
          <a:p>
            <a:pPr marL="274320" lvl="1" indent="0">
              <a:buNone/>
            </a:pPr>
            <a:r>
              <a:rPr lang="en-US" dirty="0" smtClean="0"/>
              <a:t>                     11</a:t>
            </a:r>
          </a:p>
          <a:p>
            <a:pPr marL="274320" lvl="1" indent="0">
              <a:buNone/>
            </a:pPr>
            <a:endParaRPr lang="en-US" dirty="0"/>
          </a:p>
          <a:p>
            <a:pPr marL="274320" lvl="1" indent="0">
              <a:buNone/>
            </a:pPr>
            <a:r>
              <a:rPr lang="en-US" dirty="0" smtClean="0"/>
              <a:t>                     10</a:t>
            </a:r>
            <a:endParaRPr lang="en-US" dirty="0"/>
          </a:p>
          <a:p>
            <a:pPr marL="274320" lvl="1" indent="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90800" y="2667000"/>
            <a:ext cx="3048000" cy="29718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4114800" y="2667000"/>
            <a:ext cx="0" cy="2971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4" idx="1"/>
            <a:endCxn id="4" idx="3"/>
          </p:cNvCxnSpPr>
          <p:nvPr/>
        </p:nvCxnSpPr>
        <p:spPr>
          <a:xfrm>
            <a:off x="2590800" y="4152900"/>
            <a:ext cx="304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276600" y="2667000"/>
            <a:ext cx="0" cy="2971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953000" y="2667000"/>
            <a:ext cx="0" cy="2971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590800" y="3429000"/>
            <a:ext cx="304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590800" y="4953000"/>
            <a:ext cx="304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 flipV="1">
            <a:off x="1981200" y="2209800"/>
            <a:ext cx="6096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187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Reduce the following Boolean expression to four literals</a:t>
                </a:r>
              </a:p>
              <a:p>
                <a:r>
                  <a:rPr lang="en-US" dirty="0" smtClean="0"/>
                  <a:t>F(A,B,C,D) = BC+A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𝐶</m:t>
                        </m:r>
                      </m:e>
                    </m:acc>
                  </m:oMath>
                </a14:m>
                <a:r>
                  <a:rPr lang="en-US" dirty="0" smtClean="0"/>
                  <a:t>+AB+BCD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	= BC+BCD+</a:t>
                </a:r>
                <a:r>
                  <a:rPr lang="en-US" dirty="0"/>
                  <a:t> </a:t>
                </a:r>
                <a:r>
                  <a:rPr lang="en-US" dirty="0" smtClean="0"/>
                  <a:t>A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𝐶</m:t>
                        </m:r>
                      </m:e>
                    </m:acc>
                  </m:oMath>
                </a14:m>
                <a:r>
                  <a:rPr lang="en-US" dirty="0"/>
                  <a:t>+</a:t>
                </a:r>
                <a:r>
                  <a:rPr lang="en-US" dirty="0" smtClean="0"/>
                  <a:t>AB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	= BC (1+D)+</a:t>
                </a:r>
                <a:r>
                  <a:rPr lang="en-US" dirty="0"/>
                  <a:t>A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𝐶</m:t>
                        </m:r>
                      </m:e>
                    </m:acc>
                  </m:oMath>
                </a14:m>
                <a:r>
                  <a:rPr lang="en-US" dirty="0"/>
                  <a:t>+</a:t>
                </a:r>
                <a:r>
                  <a:rPr lang="en-US" dirty="0" smtClean="0"/>
                  <a:t>AB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	= BC+ </a:t>
                </a:r>
                <a:r>
                  <a:rPr lang="en-US" dirty="0"/>
                  <a:t>A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𝐶</m:t>
                        </m:r>
                      </m:e>
                    </m:acc>
                  </m:oMath>
                </a14:m>
                <a:r>
                  <a:rPr lang="en-US" dirty="0"/>
                  <a:t>+</a:t>
                </a:r>
                <a:r>
                  <a:rPr lang="en-US" dirty="0" smtClean="0"/>
                  <a:t>AB.1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	= BC+A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𝐶</m:t>
                        </m:r>
                      </m:e>
                    </m:acc>
                  </m:oMath>
                </a14:m>
                <a:r>
                  <a:rPr lang="en-US" dirty="0"/>
                  <a:t>+</a:t>
                </a:r>
                <a:r>
                  <a:rPr lang="en-US" dirty="0" smtClean="0"/>
                  <a:t>AB (C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+</m:t>
                    </m:r>
                    <m:bar>
                      <m:barPr>
                        <m:pos m:val="top"/>
                        <m:ctrlPr>
                          <a:rPr lang="en-US" b="0" i="1" smtClean="0">
                            <a:latin typeface="Cambria Math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/>
                          </a:rPr>
                          <m:t>𝐶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e>
                    </m:bar>
                  </m:oMath>
                </a14:m>
                <a:r>
                  <a:rPr lang="en-US" dirty="0" smtClean="0"/>
                  <a:t>     (0+1=1)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	=BC+</a:t>
                </a:r>
                <a:r>
                  <a:rPr lang="en-US" dirty="0"/>
                  <a:t>A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𝐶</m:t>
                        </m:r>
                      </m:e>
                    </m:acc>
                  </m:oMath>
                </a14:m>
                <a:r>
                  <a:rPr lang="en-US" dirty="0" smtClean="0"/>
                  <a:t>+ABC+AB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i="1" dirty="0" smtClean="0">
                            <a:latin typeface="Cambria Math"/>
                          </a:rPr>
                        </m:ctrlPr>
                      </m:barPr>
                      <m:e>
                        <m:r>
                          <a:rPr lang="en-US" b="0" i="1" dirty="0" smtClean="0">
                            <a:latin typeface="Cambria Math"/>
                          </a:rPr>
                          <m:t>𝐶</m:t>
                        </m:r>
                      </m:e>
                    </m:ba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	= BC(1+A)+A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𝐶</m:t>
                        </m:r>
                      </m:e>
                    </m:acc>
                  </m:oMath>
                </a14:m>
                <a:r>
                  <a:rPr lang="en-US" dirty="0" smtClean="0"/>
                  <a:t>+AB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i="1" dirty="0">
                            <a:latin typeface="Cambria Math"/>
                          </a:rPr>
                        </m:ctrlPr>
                      </m:barPr>
                      <m:e>
                        <m:r>
                          <a:rPr lang="en-US" i="1" dirty="0">
                            <a:latin typeface="Cambria Math"/>
                          </a:rPr>
                          <m:t>𝐶</m:t>
                        </m:r>
                      </m:e>
                    </m:bar>
                  </m:oMath>
                </a14:m>
                <a:r>
                  <a:rPr lang="en-US" dirty="0" smtClean="0"/>
                  <a:t>= BC+</a:t>
                </a:r>
                <a:r>
                  <a:rPr lang="en-US" dirty="0">
                    <a:solidFill>
                      <a:srgbClr val="292934"/>
                    </a:solidFill>
                  </a:rPr>
                  <a:t> A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solidFill>
                              <a:srgbClr val="292934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solidFill>
                              <a:srgbClr val="292934"/>
                            </a:solidFill>
                            <a:latin typeface="Cambria Math"/>
                          </a:rPr>
                          <m:t>𝐶</m:t>
                        </m:r>
                      </m:e>
                    </m:acc>
                    <m:d>
                      <m:dPr>
                        <m:ctrlPr>
                          <a:rPr lang="en-US" b="0" i="1" smtClean="0">
                            <a:solidFill>
                              <a:srgbClr val="292934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0" smtClean="0">
                            <a:solidFill>
                              <a:srgbClr val="292934"/>
                            </a:solidFill>
                            <a:latin typeface="Cambria Math"/>
                          </a:rPr>
                          <m:t>1+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292934"/>
                            </a:solidFill>
                            <a:latin typeface="Cambria Math"/>
                          </a:rPr>
                          <m:t>B</m:t>
                        </m:r>
                      </m:e>
                    </m:d>
                  </m:oMath>
                </a14:m>
                <a:endParaRPr lang="en-US" b="0" dirty="0" smtClean="0">
                  <a:solidFill>
                    <a:srgbClr val="292934"/>
                  </a:solidFill>
                </a:endParaRPr>
              </a:p>
              <a:p>
                <a:pPr marL="0" indent="0">
                  <a:buNone/>
                </a:pPr>
                <a:r>
                  <a:rPr lang="en-US" dirty="0" smtClean="0"/>
                  <a:t>		=BC+</a:t>
                </a:r>
                <a:r>
                  <a:rPr lang="en-US" dirty="0"/>
                  <a:t> A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𝐶</m:t>
                        </m:r>
                      </m:e>
                    </m:acc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 t="-8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191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SOP-Sum of Products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8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In sum of products the expression consists of number of terms. Each term is a logical products of input variables. All the terms are logically summed up to give the output and hence the name sum of product.</a:t>
                </a:r>
              </a:p>
              <a:p>
                <a:r>
                  <a:rPr lang="en-US" dirty="0" smtClean="0"/>
                  <a:t>For three variables A,B and C the logical expression is</a:t>
                </a:r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𝑌</m:t>
                    </m:r>
                    <m:r>
                      <a:rPr lang="en-US" b="0" i="1" smtClean="0">
                        <a:latin typeface="Cambria Math"/>
                      </a:rPr>
                      <m:t>= </m:t>
                    </m:r>
                    <m:bar>
                      <m:barPr>
                        <m:pos m:val="top"/>
                        <m:ctrlPr>
                          <a:rPr lang="en-US" b="0" i="1" smtClean="0">
                            <a:latin typeface="Cambria Math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e>
                    </m:bar>
                    <m:r>
                      <a:rPr lang="en-US" b="0" i="1" smtClean="0">
                        <a:latin typeface="Cambria Math"/>
                      </a:rPr>
                      <m:t> </m:t>
                    </m:r>
                    <m:bar>
                      <m:barPr>
                        <m:pos m:val="top"/>
                        <m:ctrlPr>
                          <a:rPr lang="en-US" b="0" i="1" smtClean="0">
                            <a:latin typeface="Cambria Math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e>
                    </m:bar>
                  </m:oMath>
                </a14:m>
                <a:r>
                  <a:rPr lang="en-US" dirty="0" smtClean="0"/>
                  <a:t>C+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i="1">
                            <a:latin typeface="Cambria Math"/>
                          </a:rPr>
                        </m:ctrlPr>
                      </m:barPr>
                      <m:e>
                        <m:r>
                          <a:rPr lang="en-US" i="1">
                            <a:latin typeface="Cambria Math"/>
                          </a:rPr>
                          <m:t>𝐴</m:t>
                        </m:r>
                      </m:e>
                    </m:bar>
                    <m:r>
                      <a:rPr 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BC + ABC    </a:t>
                </a:r>
              </a:p>
              <a:p>
                <a:endParaRPr lang="en-US" dirty="0"/>
              </a:p>
              <a:p>
                <a:r>
                  <a:rPr lang="en-US" dirty="0" smtClean="0"/>
                  <a:t>(</a:t>
                </a:r>
                <a:r>
                  <a:rPr lang="en-US" dirty="0" err="1" smtClean="0"/>
                  <a:t>minterm</a:t>
                </a:r>
                <a:r>
                  <a:rPr lang="en-US" dirty="0" smtClean="0"/>
                  <a:t>-logical 1)</a:t>
                </a:r>
                <a:endParaRPr lang="en-US" dirty="0"/>
              </a:p>
            </p:txBody>
          </p:sp>
        </mc:Choice>
        <mc:Fallback xmlns="">
          <p:sp>
            <p:nvSpPr>
              <p:cNvPr id="9" name="Content Placeholder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 t="-8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val 5"/>
          <p:cNvSpPr/>
          <p:nvPr/>
        </p:nvSpPr>
        <p:spPr>
          <a:xfrm>
            <a:off x="3048000" y="3695700"/>
            <a:ext cx="152400" cy="114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09404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6358462"/>
              </p:ext>
            </p:extLst>
          </p:nvPr>
        </p:nvGraphicFramePr>
        <p:xfrm>
          <a:off x="2971800" y="2133600"/>
          <a:ext cx="3505201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1497"/>
                <a:gridCol w="904568"/>
                <a:gridCol w="904568"/>
                <a:gridCol w="90456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895600" y="5798004"/>
                <a:ext cx="4419600" cy="401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𝑌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bar>
                      <m:barPr>
                        <m:pos m:val="top"/>
                        <m:ctrlPr>
                          <a:rPr lang="en-US" i="1">
                            <a:latin typeface="Cambria Math"/>
                          </a:rPr>
                        </m:ctrlPr>
                      </m:barPr>
                      <m:e>
                        <m:r>
                          <a:rPr lang="en-US" i="1">
                            <a:latin typeface="Cambria Math"/>
                          </a:rPr>
                          <m:t>𝐴</m:t>
                        </m:r>
                      </m:e>
                    </m:bar>
                    <m:r>
                      <a:rPr lang="en-US" i="1">
                        <a:latin typeface="Cambria Math"/>
                      </a:rPr>
                      <m:t> </m:t>
                    </m:r>
                    <m:bar>
                      <m:barPr>
                        <m:pos m:val="top"/>
                        <m:ctrlPr>
                          <a:rPr lang="en-US" i="1">
                            <a:latin typeface="Cambria Math"/>
                          </a:rPr>
                        </m:ctrlPr>
                      </m:barPr>
                      <m:e>
                        <m:r>
                          <a:rPr lang="en-US" i="1">
                            <a:latin typeface="Cambria Math"/>
                          </a:rPr>
                          <m:t>𝐵</m:t>
                        </m:r>
                      </m:e>
                    </m:bar>
                    <m:r>
                      <m:rPr>
                        <m:nor/>
                      </m:rPr>
                      <a:rPr lang="en-US" dirty="0"/>
                      <m:t>C</m:t>
                    </m:r>
                  </m:oMath>
                </a14:m>
                <a:r>
                  <a:rPr lang="en-US" dirty="0" smtClean="0"/>
                  <a:t>+</a:t>
                </a:r>
                <a:r>
                  <a:rPr lang="en-US" dirty="0"/>
                  <a:t> </a:t>
                </a:r>
                <a:r>
                  <a:rPr lang="en-US" dirty="0" smtClean="0"/>
                  <a:t>A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i="1">
                            <a:latin typeface="Cambria Math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e>
                    </m:bar>
                  </m:oMath>
                </a14:m>
                <a:r>
                  <a:rPr lang="en-US" dirty="0" smtClean="0"/>
                  <a:t>C+AB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i="1" smtClean="0">
                            <a:latin typeface="Cambria Math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/>
                          </a:rPr>
                          <m:t>𝐶</m:t>
                        </m:r>
                      </m:e>
                    </m:bar>
                  </m:oMath>
                </a14:m>
                <a:r>
                  <a:rPr lang="en-US" dirty="0" smtClean="0"/>
                  <a:t>+ABC</a:t>
                </a:r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5798004"/>
                <a:ext cx="4419600" cy="401970"/>
              </a:xfrm>
              <a:prstGeom prst="rect">
                <a:avLst/>
              </a:prstGeom>
              <a:blipFill rotWithShape="1">
                <a:blip r:embed="rId2"/>
                <a:stretch>
                  <a:fillRect b="-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642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POS-Product of Sum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In this method Each </a:t>
                </a:r>
                <a:r>
                  <a:rPr lang="en-US" dirty="0"/>
                  <a:t>term is a logical </a:t>
                </a:r>
                <a:r>
                  <a:rPr lang="en-US" dirty="0" smtClean="0"/>
                  <a:t>sum </a:t>
                </a:r>
                <a:r>
                  <a:rPr lang="en-US" dirty="0"/>
                  <a:t>of input variables. All the terms are logically </a:t>
                </a:r>
                <a:r>
                  <a:rPr lang="en-US" dirty="0" err="1" smtClean="0"/>
                  <a:t>multiplie</a:t>
                </a:r>
                <a:r>
                  <a:rPr lang="en-US" dirty="0" smtClean="0"/>
                  <a:t> to </a:t>
                </a:r>
                <a:r>
                  <a:rPr lang="en-US" dirty="0"/>
                  <a:t>give the output and hence the name </a:t>
                </a:r>
                <a:r>
                  <a:rPr lang="en-US" dirty="0" smtClean="0"/>
                  <a:t>product of sum</a:t>
                </a:r>
                <a:endParaRPr lang="en-US" dirty="0"/>
              </a:p>
              <a:p>
                <a:r>
                  <a:rPr lang="en-US" dirty="0"/>
                  <a:t>For three variables A,B and C the logical expression is</a:t>
                </a:r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𝑌</m:t>
                    </m:r>
                    <m:r>
                      <a:rPr lang="en-US" i="1">
                        <a:latin typeface="Cambria Math"/>
                      </a:rPr>
                      <m:t>=(</m:t>
                    </m:r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</a:rPr>
                      <m:t>+</m:t>
                    </m:r>
                    <m:bar>
                      <m:barPr>
                        <m:pos m:val="top"/>
                        <m:ctrlPr>
                          <a:rPr lang="en-US" b="0" i="1" smtClean="0">
                            <a:latin typeface="Cambria Math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e>
                    </m:bar>
                    <m:r>
                      <a:rPr lang="en-US" b="0" i="1" smtClean="0">
                        <a:latin typeface="Cambria Math"/>
                      </a:rPr>
                      <m:t>+</m:t>
                    </m:r>
                    <m:bar>
                      <m:barPr>
                        <m:pos m:val="top"/>
                        <m:ctrlPr>
                          <a:rPr lang="en-US" b="0" i="1" smtClean="0">
                            <a:latin typeface="Cambria Math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/>
                          </a:rPr>
                          <m:t>𝐶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e>
                    </m:bar>
                  </m:oMath>
                </a14:m>
                <a:r>
                  <a:rPr lang="en-US" dirty="0" smtClean="0"/>
                  <a:t> 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𝐴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bar>
                      <m:barPr>
                        <m:pos m:val="top"/>
                        <m:ctrlPr>
                          <a:rPr lang="en-US" i="1">
                            <a:latin typeface="Cambria Math"/>
                          </a:rPr>
                        </m:ctrlPr>
                      </m:barPr>
                      <m:e>
                        <m:r>
                          <a:rPr lang="en-US" i="1">
                            <a:latin typeface="Cambria Math"/>
                          </a:rPr>
                          <m:t>𝐵</m:t>
                        </m:r>
                      </m:e>
                    </m:bar>
                    <m:r>
                      <a:rPr lang="en-US" i="1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C</m:t>
                    </m:r>
                    <m:r>
                      <a:rPr lang="en-US" b="0" i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(A+B+C)   </a:t>
                </a:r>
              </a:p>
              <a:p>
                <a:endParaRPr lang="en-US" dirty="0"/>
              </a:p>
              <a:p>
                <a:r>
                  <a:rPr lang="en-US" dirty="0" smtClean="0"/>
                  <a:t> (</a:t>
                </a:r>
                <a:r>
                  <a:rPr lang="en-US" dirty="0" err="1" smtClean="0"/>
                  <a:t>maxterm</a:t>
                </a:r>
                <a:r>
                  <a:rPr lang="en-US" dirty="0" smtClean="0"/>
                  <a:t>-logical o)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 t="-8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354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676400"/>
            <a:ext cx="3511600" cy="3462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057400" y="5798004"/>
                <a:ext cx="5257800" cy="401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𝑌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dirty="0" smtClean="0"/>
                  <a:t>(A+B+C) (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A</m:t>
                    </m:r>
                    <m:r>
                      <a:rPr lang="en-US" b="0" i="0" smtClean="0">
                        <a:latin typeface="Cambria Math"/>
                      </a:rPr>
                      <m:t>+</m:t>
                    </m:r>
                    <m:bar>
                      <m:barPr>
                        <m:pos m:val="top"/>
                        <m:ctrlPr>
                          <a:rPr lang="en-US" i="1">
                            <a:latin typeface="Cambria Math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e>
                    </m:bar>
                    <m:r>
                      <a:rPr lang="en-US" b="0" i="1" smtClean="0">
                        <a:latin typeface="Cambria Math"/>
                      </a:rPr>
                      <m:t>+</m:t>
                    </m:r>
                  </m:oMath>
                </a14:m>
                <a:r>
                  <a:rPr lang="en-US" dirty="0" smtClean="0"/>
                  <a:t>C) (A+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i="1" smtClean="0">
                            <a:latin typeface="Cambria Math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e>
                    </m:bar>
                  </m:oMath>
                </a14:m>
                <a:r>
                  <a:rPr lang="en-US" dirty="0" smtClean="0"/>
                  <a:t> +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i="1" smtClean="0">
                            <a:latin typeface="Cambria Math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/>
                          </a:rPr>
                          <m:t>𝐶</m:t>
                        </m:r>
                      </m:e>
                    </m:bar>
                  </m:oMath>
                </a14:m>
                <a:r>
                  <a:rPr lang="en-US" dirty="0" smtClean="0"/>
                  <a:t>) (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i="1" dirty="0" smtClean="0">
                            <a:latin typeface="Cambria Math"/>
                          </a:rPr>
                        </m:ctrlPr>
                      </m:barPr>
                      <m:e>
                        <m:r>
                          <a:rPr lang="en-US" b="0" i="1" dirty="0" smtClean="0">
                            <a:latin typeface="Cambria Math"/>
                          </a:rPr>
                          <m:t>𝐴</m:t>
                        </m:r>
                      </m:e>
                    </m:bar>
                  </m:oMath>
                </a14:m>
                <a:r>
                  <a:rPr lang="en-US" dirty="0" smtClean="0"/>
                  <a:t>+B+C)</a:t>
                </a:r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5798004"/>
                <a:ext cx="5257800" cy="401970"/>
              </a:xfrm>
              <a:prstGeom prst="rect">
                <a:avLst/>
              </a:prstGeom>
              <a:blipFill rotWithShape="1">
                <a:blip r:embed="rId4"/>
                <a:stretch>
                  <a:fillRect b="-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124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990600"/>
          </a:xfrm>
        </p:spPr>
        <p:txBody>
          <a:bodyPr/>
          <a:lstStyle/>
          <a:p>
            <a:r>
              <a:rPr lang="en-US" dirty="0" err="1" smtClean="0"/>
              <a:t>minterm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36482183"/>
                  </p:ext>
                </p:extLst>
              </p:nvPr>
            </p:nvGraphicFramePr>
            <p:xfrm>
              <a:off x="2438400" y="1905000"/>
              <a:ext cx="4114800" cy="3526412"/>
            </p:xfrm>
            <a:graphic>
              <a:graphicData uri="http://schemas.openxmlformats.org/drawingml/2006/table">
                <a:tbl>
                  <a:tblPr firstRow="1" bandRow="1">
                    <a:tableStyleId>{37CE84F3-28C3-443E-9E96-99CF82512B78}</a:tableStyleId>
                  </a:tblPr>
                  <a:tblGrid>
                    <a:gridCol w="914400"/>
                    <a:gridCol w="1143000"/>
                    <a:gridCol w="1524000"/>
                    <a:gridCol w="533400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A B C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Term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Designation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0 0  0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bar>
                                <m:barPr>
                                  <m:pos m:val="top"/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bar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𝐴</m:t>
                                  </m:r>
                                </m:e>
                              </m:bar>
                            </m:oMath>
                          </a14:m>
                          <a:r>
                            <a:rPr lang="en-US" dirty="0" smtClean="0"/>
                            <a:t> </a:t>
                          </a:r>
                          <a14:m>
                            <m:oMath xmlns:m="http://schemas.openxmlformats.org/officeDocument/2006/math">
                              <m:bar>
                                <m:barPr>
                                  <m:pos m:val="top"/>
                                  <m:ctrlPr>
                                    <a:rPr lang="en-US" i="1" dirty="0" smtClean="0">
                                      <a:latin typeface="Cambria Math"/>
                                    </a:rPr>
                                  </m:ctrlPr>
                                </m:barPr>
                                <m:e>
                                  <m:r>
                                    <a:rPr lang="en-US" b="0" i="1" dirty="0" smtClean="0">
                                      <a:latin typeface="Cambria Math"/>
                                    </a:rPr>
                                    <m:t>𝐵</m:t>
                                  </m:r>
                                </m:e>
                              </m:bar>
                            </m:oMath>
                          </a14:m>
                          <a:r>
                            <a:rPr lang="en-US" dirty="0" smtClean="0"/>
                            <a:t> </a:t>
                          </a:r>
                          <a14:m>
                            <m:oMath xmlns:m="http://schemas.openxmlformats.org/officeDocument/2006/math">
                              <m:bar>
                                <m:barPr>
                                  <m:pos m:val="top"/>
                                  <m:ctrlPr>
                                    <a:rPr lang="en-US" i="1" dirty="0" smtClean="0">
                                      <a:latin typeface="Cambria Math"/>
                                    </a:rPr>
                                  </m:ctrlPr>
                                </m:barPr>
                                <m:e>
                                  <m:r>
                                    <a:rPr lang="en-US" b="0" i="1" dirty="0" smtClean="0">
                                      <a:latin typeface="Cambria Math"/>
                                    </a:rPr>
                                    <m:t>𝐶</m:t>
                                  </m:r>
                                </m:e>
                              </m:bar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m</a:t>
                          </a:r>
                          <a:r>
                            <a:rPr lang="en-US" baseline="-25000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0 0  1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bar>
                                <m:barPr>
                                  <m:pos m:val="top"/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bar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𝐴</m:t>
                                  </m:r>
                                </m:e>
                              </m:bar>
                            </m:oMath>
                          </a14:m>
                          <a:r>
                            <a:rPr lang="en-US" dirty="0" smtClean="0"/>
                            <a:t> </a:t>
                          </a:r>
                          <a14:m>
                            <m:oMath xmlns:m="http://schemas.openxmlformats.org/officeDocument/2006/math">
                              <m:bar>
                                <m:barPr>
                                  <m:pos m:val="top"/>
                                  <m:ctrlPr>
                                    <a:rPr lang="en-US" i="1" dirty="0" smtClean="0">
                                      <a:latin typeface="Cambria Math"/>
                                    </a:rPr>
                                  </m:ctrlPr>
                                </m:barPr>
                                <m:e>
                                  <m:r>
                                    <a:rPr lang="en-US" b="0" i="1" dirty="0" smtClean="0">
                                      <a:latin typeface="Cambria Math"/>
                                    </a:rPr>
                                    <m:t>𝐵</m:t>
                                  </m:r>
                                </m:e>
                              </m:bar>
                            </m:oMath>
                          </a14:m>
                          <a:r>
                            <a:rPr lang="en-US" dirty="0" smtClean="0"/>
                            <a:t> C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m</a:t>
                          </a:r>
                          <a:r>
                            <a:rPr lang="en-US" baseline="-25000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0 1</a:t>
                          </a:r>
                          <a:r>
                            <a:rPr lang="en-US" baseline="0" dirty="0" smtClean="0"/>
                            <a:t>  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bar>
                                <m:barPr>
                                  <m:pos m:val="top"/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bar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𝐴</m:t>
                                  </m:r>
                                </m:e>
                              </m:bar>
                            </m:oMath>
                          </a14:m>
                          <a:r>
                            <a:rPr lang="en-US" dirty="0" smtClean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latin typeface="Cambria Math"/>
                                </a:rPr>
                                <m:t>B</m:t>
                              </m:r>
                              <m:r>
                                <a:rPr lang="en-US" b="0" i="0" dirty="0" smtClean="0">
                                  <a:latin typeface="Cambria Math"/>
                                </a:rPr>
                                <m:t> </m:t>
                              </m:r>
                              <m:bar>
                                <m:barPr>
                                  <m:pos m:val="top"/>
                                  <m:ctrlPr>
                                    <a:rPr lang="en-US" i="1" dirty="0" smtClean="0">
                                      <a:latin typeface="Cambria Math"/>
                                    </a:rPr>
                                  </m:ctrlPr>
                                </m:barPr>
                                <m:e>
                                  <m:r>
                                    <a:rPr lang="en-US" b="0" i="1" dirty="0" smtClean="0">
                                      <a:latin typeface="Cambria Math"/>
                                    </a:rPr>
                                    <m:t>𝐶</m:t>
                                  </m:r>
                                </m:e>
                              </m:bar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m</a:t>
                          </a:r>
                          <a:r>
                            <a:rPr lang="en-US" baseline="-25000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0 1  1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bar>
                                <m:barPr>
                                  <m:pos m:val="top"/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bar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𝐴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 </m:t>
                                  </m:r>
                                </m:e>
                              </m:bar>
                            </m:oMath>
                          </a14:m>
                          <a:r>
                            <a:rPr lang="en-US" dirty="0" smtClean="0"/>
                            <a:t>B C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m</a:t>
                          </a:r>
                          <a:r>
                            <a:rPr lang="en-US" baseline="-25000" dirty="0" smtClean="0"/>
                            <a:t>3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</a:t>
                          </a:r>
                          <a:r>
                            <a:rPr lang="en-US" baseline="0" dirty="0" smtClean="0"/>
                            <a:t> 0  0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0" i="1" dirty="0" smtClean="0">
                                  <a:latin typeface="Cambria Math"/>
                                </a:rPr>
                                <m:t>𝐴</m:t>
                              </m:r>
                              <m:bar>
                                <m:barPr>
                                  <m:pos m:val="top"/>
                                  <m:ctrlPr>
                                    <a:rPr lang="en-US" i="1" dirty="0" smtClean="0">
                                      <a:latin typeface="Cambria Math"/>
                                    </a:rPr>
                                  </m:ctrlPr>
                                </m:barPr>
                                <m:e>
                                  <m:r>
                                    <a:rPr lang="en-US" b="0" i="1" dirty="0" smtClean="0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b="0" i="1" dirty="0" smtClean="0">
                                      <a:latin typeface="Cambria Math"/>
                                    </a:rPr>
                                    <m:t>𝐵</m:t>
                                  </m:r>
                                </m:e>
                              </m:bar>
                            </m:oMath>
                          </a14:m>
                          <a:r>
                            <a:rPr lang="en-US" dirty="0" smtClean="0"/>
                            <a:t> </a:t>
                          </a:r>
                          <a14:m>
                            <m:oMath xmlns:m="http://schemas.openxmlformats.org/officeDocument/2006/math">
                              <m:bar>
                                <m:barPr>
                                  <m:pos m:val="top"/>
                                  <m:ctrlPr>
                                    <a:rPr lang="en-US" i="1" dirty="0" smtClean="0">
                                      <a:latin typeface="Cambria Math"/>
                                    </a:rPr>
                                  </m:ctrlPr>
                                </m:barPr>
                                <m:e>
                                  <m:r>
                                    <a:rPr lang="en-US" b="0" i="1" dirty="0" smtClean="0">
                                      <a:latin typeface="Cambria Math"/>
                                    </a:rPr>
                                    <m:t>𝐶</m:t>
                                  </m:r>
                                </m:e>
                              </m:bar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m</a:t>
                          </a:r>
                          <a:r>
                            <a:rPr lang="en-US" baseline="-25000" dirty="0" smtClean="0"/>
                            <a:t>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1 0  1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dirty="0" smtClean="0">
                                    <a:latin typeface="Cambria Math"/>
                                  </a:rPr>
                                  <m:t>  </m:t>
                                </m:r>
                                <m:r>
                                  <a:rPr lang="en-US" b="0" i="1" dirty="0" smtClean="0">
                                    <a:latin typeface="Cambria Math"/>
                                  </a:rPr>
                                  <m:t>𝐴</m:t>
                                </m:r>
                                <m:r>
                                  <a:rPr lang="en-US" b="0" i="1" dirty="0" smtClean="0">
                                    <a:latin typeface="Cambria Math"/>
                                  </a:rPr>
                                  <m:t>  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en-US" i="1" dirty="0" smtClean="0">
                                        <a:latin typeface="Cambria Math"/>
                                      </a:rPr>
                                    </m:ctrlPr>
                                  </m:barPr>
                                  <m:e>
                                    <m:r>
                                      <a:rPr lang="en-US" b="0" i="1" dirty="0" smtClean="0">
                                        <a:latin typeface="Cambria Math"/>
                                      </a:rPr>
                                      <m:t>𝐵</m:t>
                                    </m:r>
                                    <m:r>
                                      <a:rPr lang="en-US" b="0" i="1" dirty="0" smtClean="0">
                                        <a:latin typeface="Cambria Math"/>
                                      </a:rPr>
                                      <m:t> </m:t>
                                    </m:r>
                                  </m:e>
                                </m:bar>
                                <m:r>
                                  <a:rPr lang="en-US" b="0" i="1" dirty="0" smtClean="0">
                                    <a:latin typeface="Cambria Math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m</a:t>
                          </a:r>
                          <a:r>
                            <a:rPr lang="en-US" baseline="-25000" dirty="0" smtClean="0"/>
                            <a:t>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5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1 1  0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  A</a:t>
                          </a:r>
                          <a:r>
                            <a:rPr lang="en-US" baseline="0" dirty="0" smtClean="0"/>
                            <a:t> B </a:t>
                          </a:r>
                          <a14:m>
                            <m:oMath xmlns:m="http://schemas.openxmlformats.org/officeDocument/2006/math">
                              <m:bar>
                                <m:barPr>
                                  <m:pos m:val="top"/>
                                  <m:ctrlPr>
                                    <a:rPr lang="en-US" i="1" dirty="0" smtClean="0">
                                      <a:latin typeface="Cambria Math"/>
                                    </a:rPr>
                                  </m:ctrlPr>
                                </m:barPr>
                                <m:e>
                                  <m:r>
                                    <a:rPr lang="en-US" b="0" i="1" dirty="0" smtClean="0">
                                      <a:latin typeface="Cambria Math"/>
                                    </a:rPr>
                                    <m:t>𝐶</m:t>
                                  </m:r>
                                </m:e>
                              </m:bar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m</a:t>
                          </a:r>
                          <a:r>
                            <a:rPr lang="en-US" baseline="-25000" dirty="0" smtClean="0"/>
                            <a:t>6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6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1 1  1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/>
                                  </a:rPr>
                                  <m:t>𝐴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𝐵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m</a:t>
                          </a:r>
                          <a:r>
                            <a:rPr lang="en-US" baseline="-25000" dirty="0" smtClean="0"/>
                            <a:t>7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7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36482183"/>
                  </p:ext>
                </p:extLst>
              </p:nvPr>
            </p:nvGraphicFramePr>
            <p:xfrm>
              <a:off x="2438400" y="1905000"/>
              <a:ext cx="4114800" cy="3526412"/>
            </p:xfrm>
            <a:graphic>
              <a:graphicData uri="http://schemas.openxmlformats.org/drawingml/2006/table">
                <a:tbl>
                  <a:tblPr firstRow="1" bandRow="1">
                    <a:tableStyleId>{37CE84F3-28C3-443E-9E96-99CF82512B78}</a:tableStyleId>
                  </a:tblPr>
                  <a:tblGrid>
                    <a:gridCol w="914400"/>
                    <a:gridCol w="1143000"/>
                    <a:gridCol w="1524000"/>
                    <a:gridCol w="533400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A B C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Term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Designation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  <a:tr h="398082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0 0  0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79787" t="-101538" r="-179255" b="-7184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m</a:t>
                          </a:r>
                          <a:r>
                            <a:rPr lang="en-US" baseline="-25000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98082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0 0  1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79787" t="-201538" r="-179255" b="-6184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m</a:t>
                          </a:r>
                          <a:r>
                            <a:rPr lang="en-US" baseline="-25000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98082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0 1</a:t>
                          </a:r>
                          <a:r>
                            <a:rPr lang="en-US" baseline="0" dirty="0" smtClean="0"/>
                            <a:t>  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79787" t="-296970" r="-179255" b="-5090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m</a:t>
                          </a:r>
                          <a:r>
                            <a:rPr lang="en-US" baseline="-25000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98082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0 1  1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79787" t="-403077" r="-179255" b="-416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m</a:t>
                          </a:r>
                          <a:r>
                            <a:rPr lang="en-US" baseline="-25000" dirty="0" smtClean="0"/>
                            <a:t>3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98082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</a:t>
                          </a:r>
                          <a:r>
                            <a:rPr lang="en-US" baseline="0" dirty="0" smtClean="0"/>
                            <a:t> 0  0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79787" t="-503077" r="-179255" b="-316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m</a:t>
                          </a:r>
                          <a:r>
                            <a:rPr lang="en-US" baseline="-25000" dirty="0" smtClean="0"/>
                            <a:t>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1 0  1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79787" t="-603077" r="-179255" b="-216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m</a:t>
                          </a:r>
                          <a:r>
                            <a:rPr lang="en-US" baseline="-25000" dirty="0" smtClean="0"/>
                            <a:t>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5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98082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1 1  0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79787" t="-703077" r="-179255" b="-116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m</a:t>
                          </a:r>
                          <a:r>
                            <a:rPr lang="en-US" baseline="-25000" dirty="0" smtClean="0"/>
                            <a:t>6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6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1 1  1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79787" t="-855738" r="-179255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m</a:t>
                          </a:r>
                          <a:r>
                            <a:rPr lang="en-US" baseline="-25000" dirty="0" smtClean="0"/>
                            <a:t>7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7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371600" y="5638800"/>
                <a:ext cx="6705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F (A,B,C)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3,5,6,7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r>
                          <a:rPr lang="en-US" b="0" i="1" smtClean="0">
                            <a:latin typeface="Cambria Math"/>
                          </a:rPr>
                          <m:t>𝑆𝑢𝑚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𝑜𝑓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𝑡h𝑒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𝑚𝑖𝑛𝑡𝑒𝑟𝑚𝑠</m:t>
                        </m:r>
                        <m:r>
                          <a:rPr lang="en-US" b="0" i="1" smtClean="0">
                            <a:latin typeface="Cambria Math"/>
                          </a:rPr>
                          <m:t> (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5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6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7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638800"/>
                <a:ext cx="6705600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273" t="-118033" b="-1852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032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Developed by </a:t>
            </a:r>
            <a:r>
              <a:rPr lang="en-US" dirty="0" err="1" smtClean="0"/>
              <a:t>Karnaugh</a:t>
            </a:r>
            <a:r>
              <a:rPr lang="en-US" dirty="0" smtClean="0"/>
              <a:t> in 1953</a:t>
            </a:r>
          </a:p>
          <a:p>
            <a:r>
              <a:rPr lang="en-US" dirty="0" smtClean="0"/>
              <a:t>Used to simplify the Boolean expressions</a:t>
            </a:r>
          </a:p>
          <a:p>
            <a:r>
              <a:rPr lang="en-US" dirty="0" smtClean="0"/>
              <a:t>We can draw the pictorial representations for</a:t>
            </a:r>
          </a:p>
          <a:p>
            <a:r>
              <a:rPr lang="en-US" dirty="0"/>
              <a:t> </a:t>
            </a:r>
            <a:r>
              <a:rPr lang="en-US" dirty="0" smtClean="0"/>
              <a:t>2 variables</a:t>
            </a:r>
          </a:p>
          <a:p>
            <a:r>
              <a:rPr lang="en-US" dirty="0" smtClean="0"/>
              <a:t>3 variables</a:t>
            </a:r>
          </a:p>
          <a:p>
            <a:r>
              <a:rPr lang="en-US" dirty="0" smtClean="0"/>
              <a:t>4 variables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To draw the K-map 2</a:t>
            </a:r>
            <a:r>
              <a:rPr lang="en-US" baseline="30000" dirty="0" smtClean="0"/>
              <a:t>n</a:t>
            </a:r>
            <a:r>
              <a:rPr lang="en-US" dirty="0" smtClean="0"/>
              <a:t> cells required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54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K-Mapr-2 variable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lvl="8"/>
            <a:r>
              <a:rPr lang="en-US" dirty="0" smtClean="0"/>
              <a:t>       B           0                1</a:t>
            </a:r>
            <a:endParaRPr lang="en-US" dirty="0"/>
          </a:p>
          <a:p>
            <a:pPr marL="1554480" lvl="7" indent="0">
              <a:buNone/>
            </a:pPr>
            <a:r>
              <a:rPr lang="en-US" dirty="0" smtClean="0"/>
              <a:t>         A</a:t>
            </a:r>
          </a:p>
          <a:p>
            <a:pPr marL="1554480" lvl="7" indent="0">
              <a:buNone/>
            </a:pPr>
            <a:endParaRPr lang="en-US" dirty="0"/>
          </a:p>
          <a:p>
            <a:pPr marL="1554480" lvl="7" indent="0">
              <a:buNone/>
            </a:pPr>
            <a:r>
              <a:rPr lang="en-US" dirty="0" smtClean="0"/>
              <a:t>         0</a:t>
            </a:r>
          </a:p>
          <a:p>
            <a:pPr marL="1554480" lvl="7" indent="0">
              <a:buNone/>
            </a:pPr>
            <a:endParaRPr lang="en-US" dirty="0"/>
          </a:p>
          <a:p>
            <a:pPr marL="1554480" lvl="7" indent="0">
              <a:buNone/>
            </a:pPr>
            <a:endParaRPr lang="en-US" dirty="0" smtClean="0"/>
          </a:p>
          <a:p>
            <a:pPr marL="1554480" lvl="7" indent="0">
              <a:buNone/>
            </a:pPr>
            <a:r>
              <a:rPr lang="en-US" dirty="0"/>
              <a:t> </a:t>
            </a:r>
            <a:r>
              <a:rPr lang="en-US" dirty="0" smtClean="0"/>
              <a:t>         1	 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971800" y="2438400"/>
            <a:ext cx="1828800" cy="1676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stCxn id="5" idx="0"/>
            <a:endCxn id="5" idx="2"/>
          </p:cNvCxnSpPr>
          <p:nvPr/>
        </p:nvCxnSpPr>
        <p:spPr>
          <a:xfrm>
            <a:off x="3886200" y="2438400"/>
            <a:ext cx="0" cy="1676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5" idx="1"/>
            <a:endCxn id="5" idx="3"/>
          </p:cNvCxnSpPr>
          <p:nvPr/>
        </p:nvCxnSpPr>
        <p:spPr>
          <a:xfrm>
            <a:off x="2971800" y="3276600"/>
            <a:ext cx="1828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 flipV="1">
            <a:off x="2438400" y="1981200"/>
            <a:ext cx="5334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793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350</TotalTime>
  <Words>434</Words>
  <Application>Microsoft Office PowerPoint</Application>
  <PresentationFormat>On-screen Show (4:3)</PresentationFormat>
  <Paragraphs>146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Clarity</vt:lpstr>
      <vt:lpstr>DIGITAL ELECTRONICS-UNIT-2 Simplification of Boolean Equations </vt:lpstr>
      <vt:lpstr>PowerPoint Presentation</vt:lpstr>
      <vt:lpstr>SOP-Sum of Products</vt:lpstr>
      <vt:lpstr>PowerPoint Presentation</vt:lpstr>
      <vt:lpstr>POS-Product of Sum</vt:lpstr>
      <vt:lpstr>PowerPoint Presentation</vt:lpstr>
      <vt:lpstr>minterm</vt:lpstr>
      <vt:lpstr>K-Map</vt:lpstr>
      <vt:lpstr>K-Mapr-2 variable</vt:lpstr>
      <vt:lpstr>3-variable</vt:lpstr>
      <vt:lpstr>4-variable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ELECTRONICS-UNIT-2 Simplification of Boolean Equations </dc:title>
  <dc:creator>Thilak</dc:creator>
  <cp:lastModifiedBy>Thilak</cp:lastModifiedBy>
  <cp:revision>25</cp:revision>
  <dcterms:created xsi:type="dcterms:W3CDTF">2020-11-07T05:12:43Z</dcterms:created>
  <dcterms:modified xsi:type="dcterms:W3CDTF">2020-12-05T06:37:49Z</dcterms:modified>
</cp:coreProperties>
</file>